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1" r:id="rId26"/>
    <p:sldId id="283" r:id="rId27"/>
    <p:sldId id="282" r:id="rId28"/>
    <p:sldId id="28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00FF"/>
    <a:srgbClr val="FFFF99"/>
    <a:srgbClr val="003300"/>
    <a:srgbClr val="A7F7F5"/>
    <a:srgbClr val="CC3300"/>
    <a:srgbClr val="CC0000"/>
    <a:srgbClr val="FF505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04-Oct-19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  <a:blipFill>
            <a:blip r:embed="rId2" cstate="print"/>
            <a:tile tx="0" ty="0" sx="100000" sy="100000" flip="none" algn="tl"/>
          </a:blipFill>
          <a:ln w="762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தமிழ்</a:t>
            </a:r>
            <a:r>
              <a:rPr lang="en-US" sz="36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br>
              <a:rPr lang="en-US" sz="36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r>
              <a:rPr lang="en-US" sz="36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நான்காம்</a:t>
            </a:r>
            <a:r>
              <a:rPr lang="en-US" sz="36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36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36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ஐந்தாம்</a:t>
            </a:r>
            <a:r>
              <a:rPr lang="en-US" sz="36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36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36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r>
              <a:rPr lang="en-US" sz="36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sz="36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பருவம்</a:t>
            </a:r>
            <a:endParaRPr lang="en-US" sz="3600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96000"/>
          </a:xfrm>
          <a:solidFill>
            <a:srgbClr val="A7F7F5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உரைநடை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மாதிரி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)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: </a:t>
            </a: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நான்கு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பருவம்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: </a:t>
            </a: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இரண்டு</a:t>
            </a: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பசுவுக்குக் கிடைத்த நீதி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b="1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நோக்க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ங்கள்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கருத்து வளம், சொல் வளம் பெருக்குதல்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 (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சொற்களஞ்சியப் பெருக்கம்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அகராதியைப் பயன்படுத்தச் செய்தல்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படித்துப் பொருள் உணரச் செய்தல்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பண்பாட்டை வளர்த்தல்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மொழிப்பற்று ஏற்படச் செய்தல்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நடைமுறை இலக்கணம் அறியச் செய்தல்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81000"/>
            <a:ext cx="8534400" cy="6172200"/>
          </a:xfrm>
          <a:solidFill>
            <a:srgbClr val="A7F7F5"/>
          </a:solidFill>
        </p:spPr>
        <p:txBody>
          <a:bodyPr>
            <a:normAutofit/>
          </a:bodyPr>
          <a:lstStyle/>
          <a:p>
            <a:pPr lvl="0"/>
            <a:r>
              <a:rPr lang="ta-IN" sz="2000" b="1" dirty="0" smtClean="0"/>
              <a:t>சொற்களஞ்சியப் பெருக்கம்</a:t>
            </a:r>
            <a:r>
              <a:rPr lang="en-US" sz="2000" b="1" dirty="0" smtClean="0"/>
              <a:t>:</a:t>
            </a:r>
            <a:endParaRPr lang="en-US" sz="2000" dirty="0" smtClean="0"/>
          </a:p>
          <a:p>
            <a:pPr>
              <a:buNone/>
            </a:pPr>
            <a:r>
              <a:rPr lang="ta-IN" sz="2000" b="1" dirty="0" smtClean="0"/>
              <a:t>செயல்பாடு</a:t>
            </a:r>
            <a:r>
              <a:rPr lang="en-US" sz="2000" b="1" dirty="0" smtClean="0"/>
              <a:t> -1</a:t>
            </a:r>
            <a:endParaRPr lang="en-US" sz="2000" dirty="0" smtClean="0"/>
          </a:p>
          <a:p>
            <a:r>
              <a:rPr lang="ta-IN" sz="2000" dirty="0" smtClean="0"/>
              <a:t>சொல்லிலிருந்து சொல் உருவாக்குதல்</a:t>
            </a:r>
            <a:endParaRPr lang="en-US" sz="2000" dirty="0" smtClean="0"/>
          </a:p>
          <a:p>
            <a:pPr>
              <a:buNone/>
            </a:pPr>
            <a:r>
              <a:rPr lang="ta-IN" sz="2000" dirty="0" smtClean="0"/>
              <a:t>எ.கா. உரைநடை -    உரை, நடை, நரை, உடை</a:t>
            </a:r>
            <a:endParaRPr lang="en-US" sz="2000" dirty="0" smtClean="0"/>
          </a:p>
          <a:p>
            <a:pPr lvl="0">
              <a:buNone/>
            </a:pPr>
            <a:r>
              <a:rPr lang="ta-IN" sz="2000" dirty="0" smtClean="0"/>
              <a:t>மனுநீதிச் சோழன்</a:t>
            </a:r>
            <a:r>
              <a:rPr lang="en-US" sz="2000" dirty="0" smtClean="0"/>
              <a:t> -------------------------------------</a:t>
            </a:r>
          </a:p>
          <a:p>
            <a:pPr lvl="0">
              <a:buNone/>
            </a:pPr>
            <a:r>
              <a:rPr lang="ta-IN" sz="2000" dirty="0" smtClean="0"/>
              <a:t>ஆராய்ச்சி மணி</a:t>
            </a:r>
            <a:r>
              <a:rPr lang="en-US" sz="2000" dirty="0" smtClean="0"/>
              <a:t> -------------------------------------------</a:t>
            </a:r>
          </a:p>
          <a:p>
            <a:pPr lvl="0">
              <a:buNone/>
            </a:pPr>
            <a:r>
              <a:rPr lang="ta-IN" sz="2000" dirty="0" smtClean="0"/>
              <a:t>குடிமக்கள்</a:t>
            </a:r>
            <a:r>
              <a:rPr lang="en-US" sz="2000" dirty="0" smtClean="0"/>
              <a:t> ------------------------------------------</a:t>
            </a:r>
          </a:p>
          <a:p>
            <a:pPr>
              <a:buNone/>
            </a:pPr>
            <a:r>
              <a:rPr lang="en-US" sz="2000" dirty="0" smtClean="0"/>
              <a:t> (</a:t>
            </a:r>
            <a:r>
              <a:rPr lang="ta-IN" sz="2000" dirty="0" smtClean="0"/>
              <a:t>மாணவர்களை மூன்று குழுவாகப் பிரித்து, அதிக சொற்களை உருவாக்கும் குழுவைப் பாராட்டுதல்</a:t>
            </a:r>
            <a:r>
              <a:rPr lang="en-US" sz="2000" dirty="0" smtClean="0"/>
              <a:t>)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ta-IN" sz="2000" b="1" dirty="0" smtClean="0"/>
              <a:t>செயல்பாடு</a:t>
            </a:r>
            <a:r>
              <a:rPr lang="en-US" sz="2000" b="1" dirty="0" smtClean="0"/>
              <a:t>-2</a:t>
            </a:r>
            <a:endParaRPr lang="en-US" sz="2000" dirty="0" smtClean="0"/>
          </a:p>
          <a:p>
            <a:r>
              <a:rPr lang="ta-IN" sz="2000" dirty="0" smtClean="0"/>
              <a:t>உரிய</a:t>
            </a:r>
            <a:r>
              <a:rPr lang="en-US" sz="2000" dirty="0" smtClean="0"/>
              <a:t>  </a:t>
            </a:r>
            <a:r>
              <a:rPr lang="ta-IN" sz="2000" dirty="0" smtClean="0"/>
              <a:t>சொற்களை நிரப்பிச் சொற்றொடர் உருவாக்குக</a:t>
            </a:r>
            <a:r>
              <a:rPr lang="en-US" sz="2000" dirty="0" smtClean="0"/>
              <a:t>. </a:t>
            </a:r>
          </a:p>
          <a:p>
            <a:pPr lvl="0">
              <a:buNone/>
            </a:pPr>
            <a:r>
              <a:rPr lang="en-US" sz="2000" dirty="0" smtClean="0"/>
              <a:t>------------------- </a:t>
            </a:r>
            <a:r>
              <a:rPr lang="ta-IN" sz="2000" dirty="0" smtClean="0"/>
              <a:t>மணி</a:t>
            </a:r>
            <a:endParaRPr lang="en-US" sz="2000" dirty="0" smtClean="0"/>
          </a:p>
          <a:p>
            <a:pPr lvl="0">
              <a:buNone/>
            </a:pPr>
            <a:r>
              <a:rPr lang="en-US" sz="2000" dirty="0" smtClean="0"/>
              <a:t>------------ </a:t>
            </a:r>
            <a:r>
              <a:rPr lang="ta-IN" sz="2000" dirty="0" smtClean="0"/>
              <a:t>ஆட்சி முறை</a:t>
            </a:r>
            <a:endParaRPr lang="en-US" sz="2000" dirty="0" smtClean="0"/>
          </a:p>
          <a:p>
            <a:pPr lvl="0">
              <a:buNone/>
            </a:pPr>
            <a:r>
              <a:rPr lang="ta-IN" sz="2000" dirty="0" smtClean="0"/>
              <a:t>மன்னன்</a:t>
            </a:r>
            <a:r>
              <a:rPr lang="en-US" sz="2000" dirty="0" smtClean="0"/>
              <a:t> ------------------</a:t>
            </a:r>
          </a:p>
          <a:p>
            <a:pPr>
              <a:buNone/>
            </a:pPr>
            <a:r>
              <a:rPr lang="ta-IN" sz="2000" dirty="0" smtClean="0"/>
              <a:t>தமிழ்</a:t>
            </a:r>
            <a:r>
              <a:rPr lang="en-US" sz="2000" dirty="0" smtClean="0"/>
              <a:t> --------------------------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04800"/>
            <a:ext cx="8534400" cy="6172200"/>
          </a:xfrm>
          <a:solidFill>
            <a:srgbClr val="A7F7F5"/>
          </a:solidFill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ta-IN" sz="2200" b="1" dirty="0" smtClean="0">
                <a:latin typeface="TAU-Paalai" pitchFamily="34" charset="0"/>
                <a:cs typeface="TAU-Paalai" pitchFamily="34" charset="0"/>
              </a:rPr>
              <a:t>அகராதியைப் பயன்படுத்தச் செய்தல்</a:t>
            </a:r>
            <a:r>
              <a:rPr lang="en-US" sz="2200" b="1" dirty="0" smtClean="0">
                <a:latin typeface="TAU-Paalai" pitchFamily="34" charset="0"/>
                <a:cs typeface="TAU-Paalai" pitchFamily="34" charset="0"/>
              </a:rPr>
              <a:t>:</a:t>
            </a:r>
            <a:endParaRPr lang="en-US" sz="2200" dirty="0" smtClean="0"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70000"/>
              </a:lnSpc>
              <a:buNone/>
            </a:pP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	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கொ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டி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யோன்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அவச்சொல்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ஆற்றொ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ணா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த் துயர் போன்ற சொற்களைக் கொடுத்து அகராதியைப் பார்த்துப் பொருள் எழுதச் செய்தல்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22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200" b="1" dirty="0" smtClean="0">
                <a:latin typeface="TAU-Paalai" pitchFamily="34" charset="0"/>
                <a:cs typeface="TAU-Paalai" pitchFamily="34" charset="0"/>
              </a:rPr>
              <a:t>படித்துப் பொருள் உணரச் செய்தல்</a:t>
            </a:r>
            <a:r>
              <a:rPr lang="en-US" sz="2200" b="1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r>
              <a:rPr lang="ta-IN" sz="2200" b="1" dirty="0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200" b="1" dirty="0" smtClean="0">
                <a:latin typeface="TAU-Paalai" pitchFamily="34" charset="0"/>
                <a:cs typeface="TAU-Paalai" pitchFamily="34" charset="0"/>
              </a:rPr>
              <a:t>-1</a:t>
            </a:r>
            <a:endParaRPr lang="en-US" sz="22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சோழநாடு சோறுடைத்து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  -  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சோழநாட்டில் உணவுக்குப் பஞ்சம் இல்லை</a:t>
            </a:r>
            <a:endParaRPr lang="en-US" sz="22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 </a:t>
            </a:r>
          </a:p>
          <a:p>
            <a:pPr>
              <a:buNone/>
            </a:pP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செவிசாய்க்காத கொடியோன்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 -  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வறியவர்களின் துயரத்தைக் 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				                                       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காதுகொடுத்துக் கேளாத கொடியவன்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</a:t>
            </a:r>
          </a:p>
          <a:p>
            <a:pPr>
              <a:buNone/>
            </a:pPr>
            <a:endParaRPr lang="en-US" sz="22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வியனுலகம் என்னைப் பழிக்குமா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?     - 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பரந்துபட்ட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இவ்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வுலகம் </a:t>
            </a:r>
            <a:endParaRPr lang="en-US" sz="22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					         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என்னைப் பழிக்குமோ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pPr>
              <a:buNone/>
            </a:pP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 </a:t>
            </a:r>
          </a:p>
          <a:p>
            <a:pPr>
              <a:buNone/>
            </a:pP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ஆற்றொணாத் துயர்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 -  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ஆறுதல் கூறுதற்கு இயலாத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தாங்க முடியாத 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			                           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துயரம்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 </a:t>
            </a:r>
          </a:p>
          <a:p>
            <a:pPr>
              <a:buNone/>
            </a:pPr>
            <a:endParaRPr lang="en-US" sz="22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 </a:t>
            </a:r>
          </a:p>
          <a:p>
            <a:pPr>
              <a:buNone/>
            </a:pP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	        ஆ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கிய சொற்றொடர் </a:t>
            </a:r>
            <a:r>
              <a:rPr lang="en-US" sz="2200" dirty="0" err="1" smtClean="0">
                <a:latin typeface="TAU-Paalai" pitchFamily="34" charset="0"/>
                <a:cs typeface="TAU-Paalai" pitchFamily="34" charset="0"/>
              </a:rPr>
              <a:t>எழுதப்பட்ட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ta-IN" sz="2200" dirty="0" smtClean="0">
                <a:latin typeface="TAU-Paalai" pitchFamily="34" charset="0"/>
                <a:cs typeface="TAU-Paalai" pitchFamily="34" charset="0"/>
              </a:rPr>
              <a:t>அட்டைகளைக் கொடுத்துப் பொருந்தி நிற்கச் செய்தல்</a:t>
            </a:r>
            <a:r>
              <a:rPr lang="en-US" sz="22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172200"/>
          </a:xfrm>
          <a:solidFill>
            <a:srgbClr val="A7F7F5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நடைமுறை இலக்கணம்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கற்பித்தல்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தொடர் அமைப்பை அறிதல்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-1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வினைச் சொல்லைக் கொண்டு தொடர் அமைக்க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வேலையை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------------------</a:t>
            </a: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நான்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------------------</a:t>
            </a:r>
          </a:p>
          <a:p>
            <a:pPr lvl="0"/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ஆராய்ச்சி மணி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 -------------</a:t>
            </a:r>
          </a:p>
          <a:p>
            <a:pPr lvl="0"/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பசு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-----------</a:t>
            </a:r>
          </a:p>
          <a:p>
            <a:pPr>
              <a:buNone/>
            </a:pP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செயல்பாடு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– 2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400" b="1" dirty="0" smtClean="0">
                <a:latin typeface="TAU-Paalai" pitchFamily="34" charset="0"/>
                <a:cs typeface="TAU-Paalai" pitchFamily="34" charset="0"/>
              </a:rPr>
              <a:t>முறைமாறியுள்ள சொற்களை முறைப்படுத்தித் தொடர் அமைக்க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1)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அடித்தது பசு ஆராய்ச்சி மணியை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2)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நீதி வழங்கினான் பசுவுக்கு மனுநீதிச்சோழன்</a:t>
            </a:r>
            <a:endParaRPr lang="en-US" sz="24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3) </a:t>
            </a:r>
            <a:r>
              <a:rPr lang="ta-IN" sz="2400" dirty="0" smtClean="0">
                <a:latin typeface="TAU-Paalai" pitchFamily="34" charset="0"/>
                <a:cs typeface="TAU-Paalai" pitchFamily="34" charset="0"/>
              </a:rPr>
              <a:t>அரசர் வந்தார் அரண்மனைக்கு</a:t>
            </a:r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  <a:solidFill>
            <a:srgbClr val="A7F7F5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விளைவுகள்</a:t>
            </a:r>
            <a:endParaRPr lang="en-US" sz="24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486400"/>
          </a:xfrm>
          <a:solidFill>
            <a:srgbClr val="A7F7F5"/>
          </a:solidFill>
        </p:spPr>
        <p:txBody>
          <a:bodyPr/>
          <a:lstStyle/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தாம்படித்த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பகுதியின்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மையக்கருத்தைக்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கூறுவர்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சூழல்களையும்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நிகழ்வுகளையும்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விவரிப்பர்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கருத்துகள்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பற்றிக்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கருத்தாடல்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செய்யவும்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வினாக்கள்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எழுப்பவும்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கருத்துக்கு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நோக்கத்திற்கு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ஆதரவாகவும்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விளக்கமளிப்பர்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நாடகங்கள்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சொற்போர்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முதலான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நிகழ்வுகளில்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பங்கேற்றுப்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பேசுவர்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உரையாடல்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நாடகம்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ஆகியவற்றை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உணர்ச்சியுடனும்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குரல்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ஏற்றஇறக்கத்துடனும்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விளங்குமாறு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படித்துக்காட்டுவர்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சொற்றொடர்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அமைப்புமுறை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எழுவாய்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செயப்படுபொருள்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பயனிலை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விழுமியங்களை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உணர்ந்து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செயல்படுவர்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விதிகளைப்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பின்பற்றுதல்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பிற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உயிர்களிடத்தில்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அன்பு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காட்டுதல்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நன்றியுணர்வு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பிறர்க்கு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உதவுதல்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பொருள்களைப்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பாதுகாத்தல்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வாழ்வியல்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திறன்களை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உணர்ந்தறிந்து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செயல்படுவர்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 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தன்னையறிதல்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சிக்கல்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தீர்க்கும்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முடிவெடுக்கும்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பிறரை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அவர்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நிலையிலிருந்து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புரிந்துகொள்ளும்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உணர்வுகளைக்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கையாளும்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தமிழ்</a:t>
            </a:r>
            <a:r>
              <a:rPr lang="en-US" sz="32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32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r>
              <a:rPr lang="en-US" sz="32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ஐந்தாம்</a:t>
            </a:r>
            <a:r>
              <a:rPr lang="en-US" sz="32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வகுப்பு</a:t>
            </a:r>
            <a:endParaRPr lang="en-US" sz="3200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412" y="1524001"/>
            <a:ext cx="8097188" cy="48767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001000" cy="792162"/>
          </a:xfrm>
          <a:solidFill>
            <a:srgbClr val="A7F7F5"/>
          </a:solidFill>
        </p:spPr>
        <p:txBody>
          <a:bodyPr>
            <a:no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தமிழ்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ஐந்தாம்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பருவம்</a:t>
            </a:r>
            <a:endParaRPr lang="en-US" sz="2400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219200"/>
          <a:ext cx="8001000" cy="5334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167"/>
                <a:gridCol w="2849033"/>
                <a:gridCol w="4114800"/>
              </a:tblGrid>
              <a:tr h="398180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இயல்</a:t>
                      </a:r>
                      <a:endParaRPr lang="en-US" b="1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பொருண்மை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0000FF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பாடத்தலைப்பு</a:t>
                      </a:r>
                      <a:endParaRPr lang="en-US" dirty="0">
                        <a:solidFill>
                          <a:srgbClr val="0000FF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429715">
                <a:tc rowSpan="4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</a:p>
                    <a:p>
                      <a:pPr algn="ctr"/>
                      <a:endParaRPr lang="en-US" dirty="0" smtClean="0"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ctr"/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1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en-US" dirty="0" smtClean="0"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endParaRPr lang="en-US" dirty="0" smtClean="0"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அறிவியல்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/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தொழில்நுட்பம்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எதனாலே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?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எதனாலே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?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398180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அறிவின்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திறவுகோல்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398180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நானும்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பறக்கப்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போகிறேன்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398180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மூவிடப்பெயர்கள்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461243">
                <a:tc rowSpan="4">
                  <a:txBody>
                    <a:bodyPr/>
                    <a:lstStyle/>
                    <a:p>
                      <a:pPr algn="ctr"/>
                      <a:endParaRPr lang="en-US" dirty="0" smtClean="0"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ctr"/>
                      <a:endParaRPr lang="en-US" dirty="0" smtClean="0"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ctr"/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2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en-US" dirty="0" smtClean="0"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endParaRPr lang="en-US" dirty="0" smtClean="0"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நாகரிகம்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/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பண்பாடு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திருக்குறள்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398180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தமிழர்களின்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வீரக்கலைகள்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398180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கங்கை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கொண்ட</a:t>
                      </a:r>
                      <a:r>
                        <a:rPr lang="en-US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சோழபுரம்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398180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இணைப்புச்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சொற்கள்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461243">
                <a:tc rowSpan="4">
                  <a:txBody>
                    <a:bodyPr/>
                    <a:lstStyle/>
                    <a:p>
                      <a:pPr algn="ctr"/>
                      <a:endParaRPr lang="en-US" dirty="0" smtClean="0"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ctr"/>
                      <a:endParaRPr lang="en-US" dirty="0" smtClean="0"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pPr algn="ctr"/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3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en-US" dirty="0" smtClean="0"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endParaRPr lang="en-US" dirty="0" smtClean="0">
                        <a:latin typeface="TAU-Paalai" pitchFamily="34" charset="0"/>
                        <a:cs typeface="TAU-Paalai" pitchFamily="34" charset="0"/>
                      </a:endParaRPr>
                    </a:p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தொழில்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/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வணிகம்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உழவுப்பொங்கல்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398180">
                <a:tc v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விதைத்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திருவிழா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398180">
                <a:tc v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நேர்மை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நிறைந்த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தீர்ப்பு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398180">
                <a:tc v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AU-Paalai" pitchFamily="34" charset="0"/>
                          <a:cs typeface="TAU-Paalai" pitchFamily="34" charset="0"/>
                        </a:rPr>
                        <a:t>அடுக்குத்தொடர்</a:t>
                      </a:r>
                      <a:r>
                        <a:rPr lang="en-US" dirty="0" smtClean="0">
                          <a:latin typeface="TAU-Paalai" pitchFamily="34" charset="0"/>
                          <a:cs typeface="TAU-Paalai" pitchFamily="34" charset="0"/>
                        </a:rPr>
                        <a:t>,</a:t>
                      </a:r>
                      <a:r>
                        <a:rPr lang="en-US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இரட்டைக்கிளவி</a:t>
                      </a:r>
                      <a:endParaRPr lang="en-US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rgbClr val="FFFF99"/>
          </a:solidFill>
        </p:spPr>
        <p:txBody>
          <a:bodyPr>
            <a:normAutofit/>
          </a:bodyPr>
          <a:lstStyle/>
          <a:p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பாடநூலிலுள்ள</a:t>
            </a:r>
            <a:r>
              <a:rPr lang="en-US" sz="24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400" b="1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724400"/>
          </a:xfrm>
          <a:solidFill>
            <a:srgbClr val="FFFF99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கற்பவை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கற்றபின்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பாடப்பகுதியைப்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புரிந்துகொண்டமைக்கான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அளவீடு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மதிப்பீடு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சரியான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தெரிவுசெய்து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சேர்த்தெழுதக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பிரித்தெழுதுக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பொருத்துக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வினாக்களுக்கு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விடையளிக்க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சிந்தனை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வினாக்கள்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அறிந்துகொள்வோமா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</a:t>
            </a: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172200"/>
          </a:xfrm>
          <a:solidFill>
            <a:srgbClr val="FFFF99"/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மொழியை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ஆள்வோம்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பேசுதல்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1.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கேட்டு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2.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அமைத்து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3.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பொருத்துதல்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4.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உரைப்பகுதியைப்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வினாக்களுக்கு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விடையளித்தல்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5.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பிறமொழிச்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சொல்லுக்குத்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தமிழ்ச்சொல்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6.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பாடலை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நிறைவு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மொழியோடு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விளையாடு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1.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ஒரே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ஓசையில்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முடியும்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கொண்ட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படங்களை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இணைத்தல்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2.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சொல்லிலிருந்து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புதிய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உருவாக்குதல்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3.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குறிப்புகளைப்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கண்டறிதல்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4.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ஒரே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ஓசையுடைய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சொற்களின்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எழுதுதல்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மயங்கொலிச்சொற்கள்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5.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ஒரு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பிரித்து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இருபொருள்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தருதல்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நிற்க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அதற்குத்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கற்றுக்கொண்ட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கருத்துகளின்படி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நிற்றல்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செயல்திட்டம்</a:t>
            </a:r>
            <a:endParaRPr lang="en-US" sz="20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  <a:solidFill>
            <a:srgbClr val="A7F7F5"/>
          </a:solid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மாதிரிச்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4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நிறைவு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செய்க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lnSpc>
                <a:spcPct val="200000"/>
              </a:lnSpc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திருவிழாவாம்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திருவிழா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200000"/>
              </a:lnSpc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எங்கள்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ஊர்த்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திருவிழா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200000"/>
              </a:lnSpc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ஊர்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கூடும்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திருவிழா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200000"/>
              </a:lnSpc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உறி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அடிக்கும்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திருவிழா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lnSpc>
                <a:spcPct val="200000"/>
              </a:lnSpc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-----------------</a:t>
            </a:r>
          </a:p>
          <a:p>
            <a:pPr>
              <a:lnSpc>
                <a:spcPct val="200000"/>
              </a:lnSpc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-----------------</a:t>
            </a:r>
          </a:p>
          <a:p>
            <a:pPr>
              <a:lnSpc>
                <a:spcPct val="200000"/>
              </a:lnSpc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-----------------</a:t>
            </a:r>
          </a:p>
          <a:p>
            <a:pPr>
              <a:lnSpc>
                <a:spcPct val="200000"/>
              </a:lnSpc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-----------------	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799" y="990600"/>
            <a:ext cx="2731497" cy="2577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1608" y="838200"/>
            <a:ext cx="2713142" cy="2590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352800"/>
            <a:ext cx="3925750" cy="2895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00">
            <a:alpha val="3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467600" cy="1143000"/>
          </a:xfrm>
          <a:solidFill>
            <a:srgbClr val="A7F7F5"/>
          </a:solidFill>
        </p:spPr>
        <p:txBody>
          <a:bodyPr>
            <a:normAutofit/>
          </a:bodyPr>
          <a:lstStyle/>
          <a:p>
            <a:r>
              <a:rPr lang="en-US" sz="2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தமிழ்</a:t>
            </a:r>
            <a:r>
              <a:rPr lang="en-US" sz="2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/>
            </a:r>
            <a:br>
              <a:rPr lang="en-US" sz="2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</a:br>
            <a:r>
              <a:rPr lang="en-US" sz="2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நான்காம்</a:t>
            </a:r>
            <a:r>
              <a:rPr lang="en-US" sz="2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வகுப்பு</a:t>
            </a:r>
            <a:r>
              <a:rPr lang="en-US" sz="2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இரண்டாம்</a:t>
            </a:r>
            <a:r>
              <a:rPr lang="en-US" sz="2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பருவம்</a:t>
            </a:r>
            <a:endParaRPr lang="en-US" sz="2800" dirty="0"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524000"/>
            <a:ext cx="7162800" cy="4876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305800" cy="6248400"/>
          </a:xfrm>
        </p:spPr>
        <p:txBody>
          <a:bodyPr>
            <a:norm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நீக்குவோம்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  <a:latin typeface="TAU-Paalai"/>
                <a:cs typeface="TAU-Paalai"/>
              </a:rPr>
              <a:t>!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சேர்ப்போம்</a:t>
            </a:r>
            <a:r>
              <a:rPr lang="en-US" sz="2400" b="1" dirty="0" smtClean="0">
                <a:solidFill>
                  <a:srgbClr val="0000FF"/>
                </a:solidFill>
                <a:latin typeface="TAU-Paalai"/>
                <a:cs typeface="TAU-Paalai"/>
              </a:rPr>
              <a:t> !</a:t>
            </a:r>
            <a:endParaRPr lang="en-US" sz="24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விதையில்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ஓரெழுத்தை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நீக்கி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வேறோர்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எழுத்தைச்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சேர்க்க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சபையில்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ஓரெழுத்தை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நீக்கி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</a:t>
            </a: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வேறோர்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எழுத்தைச்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சேர்க்க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விலையில்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ஓரெழுத்தை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நீக்கி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</a:t>
            </a: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வேறோர்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எழுத்தைச்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சேர்க்க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ஆசையில்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ஓரெழுத்தை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நீக்கி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</a:t>
            </a:r>
          </a:p>
          <a:p>
            <a:pPr>
              <a:buNone/>
            </a:pP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வேறோர்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எழுத்தைச்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சேர்க்க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  <a:endParaRPr lang="en-US" sz="24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219200"/>
            <a:ext cx="1752600" cy="98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029200"/>
            <a:ext cx="1676400" cy="98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657600"/>
            <a:ext cx="1600200" cy="98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438400"/>
            <a:ext cx="1676400" cy="98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514600"/>
            <a:ext cx="2466975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371600"/>
            <a:ext cx="2466975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657600"/>
            <a:ext cx="2466975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029200"/>
            <a:ext cx="2466975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876800" y="1371600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rgbClr val="0000FF"/>
                </a:solidFill>
              </a:rPr>
              <a:t>    </a:t>
            </a:r>
            <a:r>
              <a:rPr lang="en-US" sz="1050" dirty="0" err="1" smtClean="0">
                <a:solidFill>
                  <a:srgbClr val="0000FF"/>
                </a:solidFill>
              </a:rPr>
              <a:t>விதை</a:t>
            </a:r>
            <a:endParaRPr lang="en-US" sz="1050" dirty="0" smtClean="0">
              <a:solidFill>
                <a:srgbClr val="0000FF"/>
              </a:solidFill>
            </a:endParaRPr>
          </a:p>
          <a:p>
            <a:r>
              <a:rPr lang="en-US" sz="1050" dirty="0" smtClean="0">
                <a:solidFill>
                  <a:srgbClr val="0000FF"/>
                </a:solidFill>
              </a:rPr>
              <a:t>     </a:t>
            </a:r>
            <a:r>
              <a:rPr lang="en-US" sz="1050" dirty="0" err="1" smtClean="0">
                <a:solidFill>
                  <a:srgbClr val="0000FF"/>
                </a:solidFill>
              </a:rPr>
              <a:t>கதை</a:t>
            </a:r>
            <a:endParaRPr lang="en-US" sz="1050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29200" y="2743200"/>
            <a:ext cx="76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err="1" smtClean="0">
                <a:solidFill>
                  <a:srgbClr val="0000FF"/>
                </a:solidFill>
              </a:rPr>
              <a:t>கரம்</a:t>
            </a:r>
            <a:endParaRPr lang="en-US" sz="1050" dirty="0" smtClean="0">
              <a:solidFill>
                <a:srgbClr val="0000FF"/>
              </a:solidFill>
            </a:endParaRPr>
          </a:p>
          <a:p>
            <a:r>
              <a:rPr lang="en-US" sz="1050" dirty="0" err="1" smtClean="0">
                <a:solidFill>
                  <a:srgbClr val="0000FF"/>
                </a:solidFill>
              </a:rPr>
              <a:t>சபை</a:t>
            </a:r>
            <a:endParaRPr lang="en-US" sz="1050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53000" y="5257800"/>
            <a:ext cx="76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rgbClr val="0000FF"/>
                </a:solidFill>
              </a:rPr>
              <a:t> </a:t>
            </a:r>
            <a:r>
              <a:rPr lang="en-US" sz="1050" dirty="0" err="1" smtClean="0">
                <a:solidFill>
                  <a:srgbClr val="0000FF"/>
                </a:solidFill>
              </a:rPr>
              <a:t>ஆசை</a:t>
            </a:r>
            <a:endParaRPr lang="en-US" sz="1050" dirty="0" smtClean="0">
              <a:solidFill>
                <a:srgbClr val="0000FF"/>
              </a:solidFill>
            </a:endParaRPr>
          </a:p>
          <a:p>
            <a:r>
              <a:rPr lang="en-US" sz="1050" dirty="0" smtClean="0">
                <a:solidFill>
                  <a:srgbClr val="0000FF"/>
                </a:solidFill>
              </a:rPr>
              <a:t>   </a:t>
            </a:r>
            <a:r>
              <a:rPr lang="en-US" sz="1050" dirty="0" err="1" smtClean="0">
                <a:solidFill>
                  <a:srgbClr val="0000FF"/>
                </a:solidFill>
              </a:rPr>
              <a:t>மரம்</a:t>
            </a:r>
            <a:endParaRPr lang="en-US" sz="1050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3886200"/>
            <a:ext cx="76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rgbClr val="0000FF"/>
                </a:solidFill>
              </a:rPr>
              <a:t> </a:t>
            </a:r>
            <a:r>
              <a:rPr lang="en-US" sz="1050" dirty="0" err="1" smtClean="0">
                <a:solidFill>
                  <a:srgbClr val="0000FF"/>
                </a:solidFill>
              </a:rPr>
              <a:t>தலை</a:t>
            </a:r>
            <a:endParaRPr lang="en-US" sz="1050" dirty="0" smtClean="0">
              <a:solidFill>
                <a:srgbClr val="0000FF"/>
              </a:solidFill>
            </a:endParaRPr>
          </a:p>
          <a:p>
            <a:r>
              <a:rPr lang="en-US" sz="1050" dirty="0" err="1" smtClean="0">
                <a:solidFill>
                  <a:srgbClr val="0000FF"/>
                </a:solidFill>
              </a:rPr>
              <a:t>விலை</a:t>
            </a:r>
            <a:endParaRPr lang="en-US" sz="1050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10400" y="1600200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solidFill>
                  <a:srgbClr val="0000FF"/>
                </a:solidFill>
              </a:rPr>
              <a:t>விடுகதை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96000"/>
          </a:xfrm>
          <a:solidFill>
            <a:srgbClr val="A7F7F5"/>
          </a:solidFill>
        </p:spPr>
        <p:txBody>
          <a:bodyPr>
            <a:normAutofit/>
          </a:bodyPr>
          <a:lstStyle/>
          <a:p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உரைப்பகுதியைப்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படித்து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வினாக்களுக்கு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விடை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எழுதுக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buNone/>
            </a:pP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       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அரசர்க்குரிய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அங்கங்களுள்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தலைசிறந்தது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படை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படைத்திறத்தால்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அரசன்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உட்பகையை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அழிப்பான்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புறப்பகையை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ஒழிப்பான்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முன்னாளில்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தேர்ப்படை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யானைப்படை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குதிரைப்படை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காலாட்படை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என்னும்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நாற்படையுடைய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அரசன்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மிகச்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சிறந்தவனாக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மதிக்கப்பெற்றான்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நால்வகைப்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படைகளுள்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ஏற்றமும்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தோற்றமும்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பெற்றது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யானைப்படை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போர்க்களத்தில்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வீறுகொண்டு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செம்போர்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விளைப்பதும்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மாற்றார்க்குரிய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மாட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மதில்களைத்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தாக்கித்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தகர்ப்பதும்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யானைப்படையே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ஆகும்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வலிமை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சான்ற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அழகிய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யானை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பட்டத்து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யானை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என்று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பெயர்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பெற்றது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. 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உயர்ந்த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மேனியும்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ஓங்கிய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நடையும்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சிறந்த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கொம்பும்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பரந்த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அடியும்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சிறிய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கண்ணும்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செந்நிற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வாயும்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உடைய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யானையே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அப்பதவிக்கு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உரியதாகத்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தேர்ந்தெடுக்கப்பட்டது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marL="457200" indent="-457200" algn="just">
              <a:buAutoNum type="arabicPeriod"/>
            </a:pP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நால்வகைப்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படைகள்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யாவை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pPr marL="457200" indent="-457200" algn="just">
              <a:buAutoNum type="arabicPeriod"/>
            </a:pP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நால்வகைப்படைகளுள்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ஏற்றமும்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தோற்றமும்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பெற்றது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எது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pPr marL="457200" indent="-457200" algn="just">
              <a:buAutoNum type="arabicPeriod"/>
            </a:pP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உரைப்பகுதியிலிருந்து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வருணனைச்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எழுதுக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 marL="457200" indent="-457200" algn="just">
              <a:buAutoNum type="arabicPeriod"/>
            </a:pP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மாற்றார்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என்ற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சொல்லின்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யாது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pPr marL="457200" indent="-457200" algn="just">
              <a:buAutoNum type="arabicPeriod"/>
            </a:pP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காலாட்படை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இச்சொல்லைப்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latin typeface="TAU-Paalai" pitchFamily="34" charset="0"/>
                <a:cs typeface="TAU-Paalai" pitchFamily="34" charset="0"/>
              </a:rPr>
              <a:t>பிரித்தெழுதுக</a:t>
            </a:r>
            <a:r>
              <a:rPr lang="en-US" sz="2000" b="1" dirty="0" smtClean="0">
                <a:latin typeface="TAU-Paalai" pitchFamily="34" charset="0"/>
                <a:cs typeface="TAU-Paalai" pitchFamily="34" charset="0"/>
              </a:rPr>
              <a:t>.</a:t>
            </a:r>
            <a:endParaRPr lang="en-US" sz="2000" b="1" dirty="0"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5029200"/>
            <a:ext cx="1593308" cy="1361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381000"/>
          </a:xfrm>
          <a:solidFill>
            <a:srgbClr val="A7F7F5"/>
          </a:solidFill>
        </p:spPr>
        <p:txBody>
          <a:bodyPr>
            <a:normAutofit fontScale="90000"/>
          </a:bodyPr>
          <a:lstStyle/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அடுக்குத்தொடர்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இரட்டைக்கிளவி</a:t>
            </a:r>
            <a:endParaRPr lang="en-US" sz="20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57200"/>
            <a:ext cx="8686800" cy="6172200"/>
          </a:xfrm>
          <a:solidFill>
            <a:srgbClr val="A7F7F5"/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எளிய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உரையாடல்மூலம்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அறிமுகம்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செய்தல்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ctr"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1800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தேனிசை</a:t>
            </a:r>
            <a:r>
              <a:rPr lang="en-US" sz="1800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: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அடடே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செல்வியா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?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</a:t>
            </a:r>
            <a:r>
              <a:rPr lang="en-US" sz="1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!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</a:t>
            </a:r>
            <a:r>
              <a:rPr lang="en-US" sz="1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!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</a:t>
            </a:r>
            <a:r>
              <a:rPr lang="en-US" sz="1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!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எப்படி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இருக்கிறாய்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? </a:t>
            </a:r>
          </a:p>
          <a:p>
            <a:pPr>
              <a:buNone/>
            </a:pP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செல்வி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:     (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கலகல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வென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நகைத்தவாறே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) ஓ!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நன்றாக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இருக்கிறேன்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அத்தை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எங்கே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pPr>
              <a:buNone/>
            </a:pPr>
            <a:r>
              <a:rPr lang="en-US" sz="1800" b="1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தேனிசை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: 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அவர்கள்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வேலைக்குச்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சென்றிருக்கிறார்கள்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 </a:t>
            </a:r>
          </a:p>
          <a:p>
            <a:pPr>
              <a:buNone/>
            </a:pP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                     (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அப்போது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தடதட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வென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அங்கே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ஓடி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வருகிறான்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தேனிசையின்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தம்பி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மதியழகன்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>
              <a:buNone/>
            </a:pP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செல்வி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: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மதி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ஏன்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இப்படிப்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படபட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வென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மூச்சு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இரைக்க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ஓடி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வருகிறாய்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?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என்ன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ஆயிற்று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pPr>
              <a:buNone/>
            </a:pPr>
            <a:r>
              <a:rPr lang="en-US" sz="1800" b="1" dirty="0" err="1" smtClean="0">
                <a:solidFill>
                  <a:srgbClr val="003300"/>
                </a:solidFill>
                <a:latin typeface="TAU-Paalai" pitchFamily="34" charset="0"/>
                <a:cs typeface="TAU-Paalai" pitchFamily="34" charset="0"/>
              </a:rPr>
              <a:t>மதியழகன்</a:t>
            </a:r>
            <a:r>
              <a:rPr lang="en-US" sz="1800" b="1" dirty="0" smtClean="0">
                <a:solidFill>
                  <a:srgbClr val="0033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: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அக்கா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அங்கே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பாம்பு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பாம்பு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……</a:t>
            </a:r>
          </a:p>
          <a:p>
            <a:pPr>
              <a:buNone/>
            </a:pPr>
            <a:r>
              <a:rPr lang="en-US" sz="1800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தேனிசை</a:t>
            </a:r>
            <a:r>
              <a:rPr lang="en-US" sz="1800" dirty="0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: 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மதி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விளையாடதே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அன்றும்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இப்படித்தான்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தீ</a:t>
            </a:r>
            <a:r>
              <a:rPr lang="en-US" sz="1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தீ</a:t>
            </a:r>
            <a:r>
              <a:rPr lang="en-US" sz="1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தீ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என்று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சொல்லிக்கொண்டே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	   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ஓடி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வந்தாய்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ஆனால்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அப்படி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எதுவும்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இல்லை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போ</a:t>
            </a:r>
            <a:r>
              <a:rPr lang="en-US" sz="1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போ</a:t>
            </a:r>
            <a:r>
              <a:rPr lang="en-US" sz="1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போ</a:t>
            </a:r>
            <a:r>
              <a:rPr lang="en-US" sz="1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இப்படியெல்லாம்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	   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பொய்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சொல்லாதே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மதியழகன்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:  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அக்கா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உண்மையாகத்தான்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சொல்கிறேன்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நீங்களே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வந்து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பாருங்கள்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செல்வி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: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தேனிசை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தம்பி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திரும்பத்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திரும்பச்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சொல்வதைப்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பார்த்தால்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பொய்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சொல்வதுபோல்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தெரியவில்லையே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</a:t>
            </a:r>
            <a:r>
              <a:rPr lang="en-US" sz="18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போய்ப்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பார்க்கலாம்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(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அவர்கள்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வெளியில்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வந்து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பார்த்தபோது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அருகிலிருந்த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மரத்தின்மீது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பாம்பொன்று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சரசர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வென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ஊர்ந்து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கொண்டிருந்தது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அதன்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உடல்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பளபள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வென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வெயிலில்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மின்னியது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).</a:t>
            </a:r>
          </a:p>
          <a:p>
            <a:pPr>
              <a:buNone/>
            </a:pP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305800" cy="5867400"/>
          </a:xfrm>
          <a:solidFill>
            <a:srgbClr val="A7F7F5"/>
          </a:soli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நோக்கங்கள்</a:t>
            </a:r>
            <a:endParaRPr lang="en-US" sz="24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மொழியின்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சிறப்பியல்புகளை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அறிதல்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மொழியின்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அழகுணர்ச்சியைக்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கண்டு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வியத்தல்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மொழி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இலக்கியம்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அழகுணர்ச்சி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ஆகிய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மூன்றும்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பிரிக்க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இயலாதன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என்பதை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அறிந்துகொள்ளல்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தாம்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கற்றறிந்த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இரட்டைக்கிளவி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அடுக்குத்தொடர்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சொற்களைத்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பேச்சிலும்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எழுத்திலும்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பொருத்தமாகப்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பயன்படுத்துதல்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4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ta-IN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எதிர்பார்க்கப்படும் கற்றல் விளைவு 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ta-IN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மொழியின் நுட்பமான கூறுகளை மனத்திற்கொண்டு தங்களுக்கான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சொந்தமான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மொழியைக்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கட்டமைப்பர்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சொற்களின்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பொருண்மையை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அகராதிகளில்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கண்டறிவர்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தாம்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பார்க்கும்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படிக்கும்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செய்தித்தாள்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அறிவிப்புகள்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விளம்பரங்கள்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போன்றவற்றில்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காணப்படும்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இரட்டைக்கிளவி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அடுக்குத்தொடர்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முதலிய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சொற்களின்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பயன்பாட்டை</a:t>
            </a:r>
            <a:r>
              <a:rPr lang="en-US" sz="2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அறிந்துகொள்வர்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248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சில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எப்போதும்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இரண்டாகவே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வரும்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அவற்றைத்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தனித்தனியாகப்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பிரித்தால்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தரா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உரையாடலில்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கலகல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தடதட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படபட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பளபள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வரும்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கலகல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என்பதைக்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கல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தனியாகப்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பிரித்தால்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இல்லை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அதனால்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இம்மாதிரியான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எப்போதும்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இரட்டைச்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சொல்லாகவே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வரும்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ஆகவே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இதனை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இரட்டைக்கிளவி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என்பர்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</a:p>
          <a:p>
            <a:pPr algn="just"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இரட்டை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என்பது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இரண்டு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கிளவி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என்பது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இரட்டைக்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கிளவி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ஒலிக்குறிப்பு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விரைவுக்குறிப்பு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வியப்புக்குறிப்பு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சினக்குறிப்பு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போன்ற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பலவகைக்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குறிப்புகளை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உணர்த்தும்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algn="just"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algn="just"/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சில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இரண்டாகவோ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மூன்றாகவோ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ஏன்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நான்காகவோ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கூட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அடுக்கி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வரலாம்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ஆனால்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அவற்றைத்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தனித்தனியாகப்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பிரித்தாலும்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தரும்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உரையாடலில்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பாம்பு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பாம்பு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தீ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தீ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தீ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போ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போ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போ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திரும்பத்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திரும்ப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போன்ற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வந்துள்ளன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இவற்றைத்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தனித்தனியாகப்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பிரித்தாலும்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தரும்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  <a:endParaRPr lang="en-US" sz="20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lvl="0" algn="just"/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எப்போதும்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இரட்டைச்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சொல்லாகவே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வருவது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இரட்டைக்கிளவி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just"/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ஒரு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சொல்லே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இருமுறைக்குமேல்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முறை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அடுக்கி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வருவது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அடுக்குத்தொடர்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0" algn="just">
              <a:buNone/>
            </a:pPr>
            <a:endParaRPr lang="en-US" sz="24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0" algn="ctr">
              <a:buNone/>
            </a:pPr>
            <a:endParaRPr lang="en-US" sz="24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2590800"/>
          <a:ext cx="8686800" cy="335280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4191000"/>
                <a:gridCol w="4495800"/>
              </a:tblGrid>
              <a:tr h="8382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rgbClr val="FFFF99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இரட்டைக்கிளவி</a:t>
                      </a:r>
                      <a:endParaRPr lang="en-US" sz="2400" dirty="0">
                        <a:solidFill>
                          <a:srgbClr val="FFFF99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rgbClr val="FFFF99"/>
                          </a:solidFill>
                          <a:latin typeface="TAU-Paalai" pitchFamily="34" charset="0"/>
                          <a:cs typeface="TAU-Paalai" pitchFamily="34" charset="0"/>
                        </a:rPr>
                        <a:t>அடுக்குத்தொடர்</a:t>
                      </a:r>
                      <a:endParaRPr lang="en-US" sz="2400" dirty="0">
                        <a:solidFill>
                          <a:srgbClr val="FFFF99"/>
                        </a:solidFill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r>
                        <a:rPr lang="en-US" sz="1900" dirty="0" err="1" smtClean="0">
                          <a:latin typeface="TAU-Paalai" pitchFamily="34" charset="0"/>
                          <a:cs typeface="TAU-Paalai" pitchFamily="34" charset="0"/>
                        </a:rPr>
                        <a:t>இரட்டைச்சொல்லாக</a:t>
                      </a:r>
                      <a:r>
                        <a:rPr lang="en-US" sz="19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வரும்</a:t>
                      </a:r>
                      <a:endParaRPr lang="en-US" sz="19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err="1" smtClean="0">
                          <a:latin typeface="TAU-Paalai" pitchFamily="34" charset="0"/>
                          <a:cs typeface="TAU-Paalai" pitchFamily="34" charset="0"/>
                        </a:rPr>
                        <a:t>ஒரே</a:t>
                      </a:r>
                      <a:r>
                        <a:rPr lang="en-US" sz="190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dirty="0" err="1" smtClean="0">
                          <a:latin typeface="TAU-Paalai" pitchFamily="34" charset="0"/>
                          <a:cs typeface="TAU-Paalai" pitchFamily="34" charset="0"/>
                        </a:rPr>
                        <a:t>சொல்</a:t>
                      </a:r>
                      <a:r>
                        <a:rPr lang="en-US" sz="19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மீண்டும்</a:t>
                      </a:r>
                      <a:r>
                        <a:rPr lang="en-US" sz="19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மீண்டும்</a:t>
                      </a:r>
                      <a:r>
                        <a:rPr lang="en-US" sz="19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அடுக்கி</a:t>
                      </a:r>
                      <a:r>
                        <a:rPr lang="en-US" sz="19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வரும்</a:t>
                      </a:r>
                      <a:endParaRPr lang="en-US" sz="19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r>
                        <a:rPr lang="en-US" sz="1900" dirty="0" err="1" smtClean="0">
                          <a:latin typeface="TAU-Paalai" pitchFamily="34" charset="0"/>
                          <a:cs typeface="TAU-Paalai" pitchFamily="34" charset="0"/>
                        </a:rPr>
                        <a:t>தனித்தனியே</a:t>
                      </a:r>
                      <a:r>
                        <a:rPr lang="en-US" sz="190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dirty="0" err="1" smtClean="0">
                          <a:latin typeface="TAU-Paalai" pitchFamily="34" charset="0"/>
                          <a:cs typeface="TAU-Paalai" pitchFamily="34" charset="0"/>
                        </a:rPr>
                        <a:t>பிரித்தால்</a:t>
                      </a:r>
                      <a:r>
                        <a:rPr lang="en-US" sz="190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dirty="0" err="1" smtClean="0">
                          <a:latin typeface="TAU-Paalai" pitchFamily="34" charset="0"/>
                          <a:cs typeface="TAU-Paalai" pitchFamily="34" charset="0"/>
                        </a:rPr>
                        <a:t>பொருள்</a:t>
                      </a:r>
                      <a:r>
                        <a:rPr lang="en-US" sz="19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தராது</a:t>
                      </a:r>
                      <a:endParaRPr lang="en-US" sz="19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err="1" smtClean="0">
                          <a:latin typeface="TAU-Paalai" pitchFamily="34" charset="0"/>
                          <a:cs typeface="TAU-Paalai" pitchFamily="34" charset="0"/>
                        </a:rPr>
                        <a:t>தனித்தனியே</a:t>
                      </a:r>
                      <a:r>
                        <a:rPr lang="en-US" sz="19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பிரித்தாலும்</a:t>
                      </a:r>
                      <a:r>
                        <a:rPr lang="en-US" sz="19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பொருள்</a:t>
                      </a:r>
                      <a:r>
                        <a:rPr lang="en-US" sz="19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தரும்</a:t>
                      </a:r>
                      <a:endParaRPr lang="en-US" sz="19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r>
                        <a:rPr lang="en-US" sz="1900" dirty="0" err="1" smtClean="0">
                          <a:latin typeface="TAU-Paalai" pitchFamily="34" charset="0"/>
                          <a:cs typeface="TAU-Paalai" pitchFamily="34" charset="0"/>
                        </a:rPr>
                        <a:t>இருமுறைக்குமேல்</a:t>
                      </a:r>
                      <a:r>
                        <a:rPr lang="en-US" sz="19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அடுக்கி</a:t>
                      </a:r>
                      <a:r>
                        <a:rPr lang="en-US" sz="19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வராது</a:t>
                      </a:r>
                      <a:endParaRPr lang="en-US" sz="19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err="1" smtClean="0">
                          <a:latin typeface="TAU-Paalai" pitchFamily="34" charset="0"/>
                          <a:cs typeface="TAU-Paalai" pitchFamily="34" charset="0"/>
                        </a:rPr>
                        <a:t>இருமுறைக்குமேல்</a:t>
                      </a:r>
                      <a:r>
                        <a:rPr lang="en-US" sz="1900" baseline="0" dirty="0" smtClean="0">
                          <a:latin typeface="TAU-Paalai" pitchFamily="34" charset="0"/>
                          <a:cs typeface="TAU-Paalai" pitchFamily="34" charset="0"/>
                        </a:rPr>
                        <a:t> </a:t>
                      </a:r>
                      <a:r>
                        <a:rPr lang="en-US" sz="1900" baseline="0" dirty="0" err="1" smtClean="0">
                          <a:latin typeface="TAU-Paalai" pitchFamily="34" charset="0"/>
                          <a:cs typeface="TAU-Paalai" pitchFamily="34" charset="0"/>
                        </a:rPr>
                        <a:t>அடுக்கிவரும்</a:t>
                      </a:r>
                      <a:endParaRPr lang="en-US" sz="1900" dirty="0">
                        <a:latin typeface="TAU-Paalai" pitchFamily="34" charset="0"/>
                        <a:cs typeface="TAU-Paala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10600" cy="762000"/>
          </a:xfrm>
          <a:solidFill>
            <a:srgbClr val="A7F7F5"/>
          </a:solidFill>
        </p:spPr>
        <p:txBody>
          <a:bodyPr>
            <a:normAutofit/>
          </a:bodyPr>
          <a:lstStyle/>
          <a:p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கீழ்க்காணும்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உரைப்பகுதிக்குப்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பொருந்துமாறு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இரட்டைக்கிளவி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அடுக்குத்தொடர்களைத்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தேர்ந்தெடுத்து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நிரப்புக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  <a:endParaRPr lang="en-US" sz="2000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867400"/>
          </a:xfrm>
          <a:solidFill>
            <a:srgbClr val="A7F7F5"/>
          </a:solidFill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16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  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அடர்ந்த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காடு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ஒன்றையொன்று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துரத்தி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விளையாடிக்கொண்டிருந்த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குரங்குகள்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திடீரெனக்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குரலெழுப்பியவாறு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ஒவ்வொரு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மரமாக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ஏறியும்இறங்கியும்</a:t>
            </a:r>
            <a:endParaRPr lang="en-US" sz="18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lvl="8" algn="just">
              <a:buNone/>
            </a:pP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  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கிளைக்குக்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கிளை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-------- சென்றன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அவை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எழுப்பிய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ஓசையினால்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பறவைகள்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தத்தம்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சிறகுகளைப்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----------------------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வென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அடித்துக்கொண்டு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பறந்தன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அருகிலிருந்த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சிற்றாற்றில்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நீர்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---------------------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வென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ஓடிக்கொண்டிருந்தது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நீர்நிலை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தேடிக்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----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மாக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வந்த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யானைகள்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அந்த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ஆற்றைக்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கண்டு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களிநடனமிட்டன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அருகில்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வளர்ந்திருந்த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தென்னை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மரமொன்றிலிருந்த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தேங்காய்கள்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-----------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எனக்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கீழே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விழுந்தன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அந்த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ஓசையைக்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கேட்டு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மிரண்ட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யானைக்கன்று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---------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வென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ஓட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அருகிலிருந்த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மான்கள்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அங்குமிங்கும்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-----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ஓடின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சூல்கொண்ட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மேகங்கள்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----------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எனத்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திரள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---------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வென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மின்னல்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மின்னியது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சற்றுநேரத்தில்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--------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வென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மழை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பெய்ய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குரங்குகள்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மரத்தின்மீது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----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வென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ஏறின</a:t>
            </a:r>
            <a:r>
              <a:rPr lang="en-US" sz="18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lvl="8" algn="just">
              <a:buNone/>
            </a:pP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(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தபதப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துள்ளித்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துள்ளி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கூட்டம்கூட்டம்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படபட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சலசல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சடசட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கருகரு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பளபள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மடமட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தாவித்தாவி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பொத்து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4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பொத்து</a:t>
            </a:r>
            <a:r>
              <a:rPr lang="en-US" sz="14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  <a:endParaRPr lang="en-US" sz="14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3657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791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சரியான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சொல்லைத்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தேர்வு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அடிபட்ட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--------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வலித்தது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கணகண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விண்விண்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காலைப்பொழுது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வெனப்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புலர்ந்தது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பலபல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புலபுல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--------------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கூவியது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கொக்கொக்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கூகூ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மணமக்களை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--------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வாழ்த்தினர்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வாழ்க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வாழ்க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/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வீழ்க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வீழ்க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/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பொருத்துக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கலகலவென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-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விரைவுக்குறிப்பு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நறநறவென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 -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ஒலிக்குறிப்பு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தடதடவென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  -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சினக்குறிப்பு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 algn="just"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         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இவைபோன்று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மேலும்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பல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செயல்பாடுகளை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வழங்கி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இரட்டைக்கிளவி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அடுக்குச்சொற்களைப்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புரிந்துகொள்ளவும்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அன்றாட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வாழ்க்கையில்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பயன்படுத்தவும்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செய்யவேண்டும்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.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76200"/>
            <a:ext cx="82296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172200" y="381000"/>
            <a:ext cx="2456122" cy="923330"/>
          </a:xfrm>
          <a:prstGeom prst="rect">
            <a:avLst/>
          </a:prstGeom>
          <a:solidFill>
            <a:srgbClr val="0000FF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நன்றி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563562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txBody>
          <a:bodyPr>
            <a:no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TAU-Paalai" pitchFamily="34" charset="0"/>
                <a:cs typeface="TAU-Paalai" pitchFamily="34" charset="0"/>
              </a:rPr>
              <a:t>பாடத்தலைப்புகள்</a:t>
            </a:r>
            <a:endParaRPr lang="en-US" sz="3200" b="1" dirty="0">
              <a:solidFill>
                <a:srgbClr val="C00000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534400" cy="5410200"/>
          </a:xfrm>
          <a:solidFill>
            <a:srgbClr val="FFFF99"/>
          </a:solidFill>
          <a:ln>
            <a:solidFill>
              <a:srgbClr val="0000FF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காவல்காரர்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கதைப்பாடல்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எல்லாரும்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இப்படியே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இருந்துவிட்டால்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விழிப்புணர்வுப்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யானைக்கும்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பானைக்கும்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சரி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மரியாதைராமன்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நீதிக்கதை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நன்னெறி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செய்யுள்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பனிமலைப்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பயணம்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படக்கதை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ஆராய்ந்திட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வேண்டும்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பண்புணர்த்தும்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கதை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திருக்குறள்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கதைகள்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கதைவழியாகத்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திருக்குறள்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பசுவுக்குக்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கிடைத்த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நீதி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மனுநீதிச்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சோழனின்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தீர்ப்பு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–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கற்பனை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நாடகம்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வேலைக்கேற்ற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கூலி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தன்னையறிதல்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திறன்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உணர்த்தும்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கதை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AutoNum type="arabicPeriod"/>
            </a:pP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நடைமுறை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இலக்கணம்</a:t>
            </a: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முக்காலம்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(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இறப்பு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நிகழ்வு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எதிர்வு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)</a:t>
            </a:r>
          </a:p>
          <a:p>
            <a:pPr marL="457200" indent="-457200">
              <a:buNone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அகரமுதலி</a:t>
            </a: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கற்றல்</a:t>
            </a:r>
            <a:r>
              <a:rPr lang="en-US" sz="20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விளைவுகள்</a:t>
            </a: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endParaRPr lang="en-US" sz="2000" b="1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  <a:solidFill>
            <a:srgbClr val="A7F7F5"/>
          </a:solidFill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r>
              <a:rPr lang="en-US" sz="2400" i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பாடநூலிலுள்ள</a:t>
            </a:r>
            <a:r>
              <a:rPr lang="en-US" sz="2400" i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400" i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399"/>
          </a:xfrm>
          <a:solidFill>
            <a:srgbClr val="A7F7F5"/>
          </a:solidFill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வாங்க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பேசலாம்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சிந்திக்கலாமா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சரியான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சொல்லைத்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தெரிவுசெய்து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எழுதுவோமா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</a:t>
            </a: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வினாக்களுக்கு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விடையளிக்க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முதலெழுத்து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ஒன்றுபோல்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வரும்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எழுதுக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பொருத்துக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பாடலில்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விடுபட்ட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நிரப்பிப்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பாடுக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உரைப்பகுதியைப்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படித்து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வினாக்களுக்கு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விடையளிக்க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சொந்தநடையில்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கூறுக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அகரமுதலி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பார்த்துப்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எழுதுக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இணைத்துத்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தொடரை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நீட்டித்து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எழுதுக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நிறுத்தக்குறியிடுக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புதிய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உருவாக்குக</a:t>
            </a:r>
            <a:endParaRPr lang="en-US" sz="20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  <a:solidFill>
            <a:srgbClr val="A7F7F5"/>
          </a:solidFill>
          <a:ln>
            <a:solidFill>
              <a:srgbClr val="0000FF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தொடர்ச்சி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. . . .</a:t>
            </a:r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  <a:solidFill>
            <a:srgbClr val="A7F7F5"/>
          </a:solidFill>
          <a:ln>
            <a:solidFill>
              <a:srgbClr val="0000FF"/>
            </a:solidFill>
          </a:ln>
        </p:spPr>
        <p:txBody>
          <a:bodyPr>
            <a:normAutofit lnSpcReduction="10000"/>
          </a:bodyPr>
          <a:lstStyle/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படத்தைப்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பார்த்து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விடுகதைகள்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உருவாக்குக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அகரவரிசைப்படுத்துக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சொல்லக்கேட்டு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வண்ணம்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தீட்டுக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குழுவாக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விளையாடுக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கோடிட்ட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இடங்களைநிரப்புக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சொல்லிப்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பழகுவோம்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முறைப்படுத்திச்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சரியான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தொடரமைக்க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குறிப்புகளைப்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பயன்படுத்திக்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உருவாக்குக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குறிப்புகளைக்கொண்டு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கட்டத்திலிருந்து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காண்க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குறிப்புகளைக்கொண்டு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கட்டத்தை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நிரப்புக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சிறு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வட்டத்திலுள்ள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எழுத்தை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முதலாகக்கொண்டு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உருவாக்குக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பொருளையும்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இணைக்க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விடுபட்ட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இடத்தில்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நிரப்பிப்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புதிய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சொற்றொடர்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உருவாக்குக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மொழியோடு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விளையாடு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334962"/>
          </a:xfrm>
          <a:solidFill>
            <a:srgbClr val="A7F7F5"/>
          </a:solidFill>
          <a:ln>
            <a:solidFill>
              <a:srgbClr val="0000FF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en-US" sz="2400" dirty="0" err="1" smtClean="0">
                <a:latin typeface="TAU-Paalai" pitchFamily="34" charset="0"/>
                <a:cs typeface="TAU-Paalai" pitchFamily="34" charset="0"/>
              </a:rPr>
              <a:t>தொடர்ச்சி</a:t>
            </a:r>
            <a:r>
              <a:rPr lang="en-US" sz="2400" dirty="0" smtClean="0">
                <a:latin typeface="TAU-Paalai" pitchFamily="34" charset="0"/>
                <a:cs typeface="TAU-Paalai" pitchFamily="34" charset="0"/>
              </a:rPr>
              <a:t>….</a:t>
            </a:r>
            <a:endParaRPr lang="en-US" sz="2400" dirty="0"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867400"/>
          </a:xfrm>
          <a:solidFill>
            <a:srgbClr val="A7F7F5"/>
          </a:solidFill>
          <a:ln>
            <a:solidFill>
              <a:srgbClr val="0000FF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காகிதப்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பூ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செய்வோமா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குறிப்பைப்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விடையைக்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கொடு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சொற்களிலுள்ள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பிழைகளை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நீக்குக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காகித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உறை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தயாரிப்போமா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கட்டத்திலுள்ள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சரியான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விடையை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வட்டமிடுக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அறிந்துகொள்வோம்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அட்டவணையை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நிரப்புக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படங்களுக்குப்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பொருத்தமான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காலங்களைப்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பயன்படுத்தித்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தொடரமைக்க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பொருத்தமான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வினாச்சொல்லைத்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தேர்ந்தெடுத்து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பூவுக்கு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வண்ணமிடுவோமா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கட்டத்திலுள்ள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எழுத்துகளைக்கொண்டு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உருவாக்குக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வண்ணம்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தீட்டி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மகிழ்க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படத்தைப்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பார்த்து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வினா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உருவாக்குக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வடிவங்களுக்குரிய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எழுத்துகளைக்கொண்டு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உருவாக்குக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சொல்லைக்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கண்டறிந்து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சொற்றொடரில்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அமைத்து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எழுதுக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விடுபட்ட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எழுத்துகளை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நிரப்பி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,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விடுகதைக்கு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விடை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காண்க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செயல்திட்டம்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11162"/>
          </a:xfrm>
          <a:gradFill flip="none" rotWithShape="1">
            <a:gsLst>
              <a:gs pos="0">
                <a:srgbClr val="FFFF99">
                  <a:shade val="30000"/>
                  <a:satMod val="115000"/>
                </a:srgbClr>
              </a:gs>
              <a:gs pos="50000">
                <a:srgbClr val="FFFF99">
                  <a:shade val="67500"/>
                  <a:satMod val="115000"/>
                </a:srgbClr>
              </a:gs>
              <a:gs pos="100000">
                <a:srgbClr val="FFFF99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>
            <a:no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மாதிரிச்</a:t>
            </a:r>
            <a:r>
              <a:rPr lang="en-US" sz="2400" b="1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செயல்பாடுகள்</a:t>
            </a:r>
            <a:endParaRPr lang="en-US" sz="2400" b="1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33400"/>
            <a:ext cx="8458200" cy="6019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குறிப்புகளைக்கொண்டு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           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காகிதப்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பூ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செய்வோமா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?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கட்டத்திலிருந்து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விடை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காண்க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இடமிருந்து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வலம்</a:t>
            </a:r>
            <a:endParaRPr lang="en-US" sz="1800" b="1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‘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பழைமை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‘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என்பது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இதன்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பொருள்</a:t>
            </a:r>
            <a:endParaRPr lang="en-US" sz="1800" b="1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வீட்டின்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முகப்பில்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உள்ளது</a:t>
            </a:r>
            <a:endParaRPr lang="en-US" sz="1800" b="1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AutoNum type="arabicPeriod"/>
            </a:pP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தும்பிக்கையுள்ள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விலங்கு</a:t>
            </a:r>
            <a:endParaRPr lang="en-US" sz="1800" b="1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மேலிருந்து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கீழ்</a:t>
            </a:r>
            <a:endParaRPr lang="en-US" sz="1800" b="1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2     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உடலின்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ஓர்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உறுப்பு</a:t>
            </a:r>
            <a:endParaRPr lang="en-US" sz="1800" b="1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4    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வேளாண்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தொழில்</a:t>
            </a:r>
            <a:r>
              <a:rPr lang="en-US" sz="1800" b="1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b="1" dirty="0" err="1" smtClean="0">
                <a:latin typeface="TAU-Paalai" pitchFamily="34" charset="0"/>
                <a:cs typeface="TAU-Paalai" pitchFamily="34" charset="0"/>
              </a:rPr>
              <a:t>செய்பவர்</a:t>
            </a:r>
            <a:endParaRPr lang="en-US" sz="1800" b="1" dirty="0" smtClean="0">
              <a:latin typeface="TAU-Paalai" pitchFamily="34" charset="0"/>
              <a:cs typeface="TAU-Paalai" pitchFamily="34" charset="0"/>
            </a:endParaRPr>
          </a:p>
          <a:p>
            <a:pPr marL="457200" indent="-457200"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62000" y="1828800"/>
          <a:ext cx="2286001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1785"/>
                <a:gridCol w="651215"/>
                <a:gridCol w="609600"/>
                <a:gridCol w="533401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b="1" dirty="0" smtClean="0"/>
                        <a:t>4</a:t>
                      </a:r>
                      <a:endParaRPr lang="en-US" dirty="0"/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3</a:t>
                      </a:r>
                      <a:endParaRPr lang="en-US" dirty="0"/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A7F7F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A7F7F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219200"/>
            <a:ext cx="2819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114800"/>
            <a:ext cx="2771774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81000"/>
            <a:ext cx="8229600" cy="5745163"/>
          </a:xfrm>
          <a:solidFill>
            <a:srgbClr val="A7F7F5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படத்தைப்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பார்த்து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, 	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பொருத்தமான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காலங்களைப்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விடுகதைகள்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உருவாக்குக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பயன்படுத்தித்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தொடர்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எழுதுக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                                                                      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             ----------  		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கண்ணன்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ஏணியில்</a:t>
            </a: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latin typeface="TAU-Paalai" pitchFamily="34" charset="0"/>
                <a:cs typeface="TAU-Paalai" pitchFamily="34" charset="0"/>
              </a:rPr>
              <a:t>ஏறுகிறான்</a:t>
            </a: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                                          -------</a:t>
            </a: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TAU-Paalai" pitchFamily="34" charset="0"/>
                <a:cs typeface="TAU-Paalai" pitchFamily="34" charset="0"/>
              </a:rPr>
              <a:t>						----------	------------ </a:t>
            </a:r>
            <a:endParaRPr lang="en-US" sz="2000" dirty="0"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28800"/>
            <a:ext cx="1602685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10000"/>
            <a:ext cx="1219200" cy="1219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3810000"/>
            <a:ext cx="1295400" cy="11200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1295400"/>
            <a:ext cx="1376362" cy="1376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3733800"/>
            <a:ext cx="1625118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3810000"/>
            <a:ext cx="1703851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81000"/>
            <a:ext cx="9144000" cy="6096000"/>
          </a:xfrm>
          <a:solidFill>
            <a:srgbClr val="A7F7F5"/>
          </a:solidFill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படத்தைப்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பார்ப்போம்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சொல்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எழுதுக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.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தொடர்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அமைக்க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வினாக்கள்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உருவாக்குவோம்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</a:t>
            </a: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                                                                                                      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பூக்கள்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மணம்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வீசும்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                                                                                                      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மனிதர்க்கு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நல்ல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AU-Paalai" pitchFamily="34" charset="0"/>
                <a:cs typeface="TAU-Paalai" pitchFamily="34" charset="0"/>
              </a:rPr>
              <a:t>மனம்</a:t>
            </a: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வேண்டும்</a:t>
            </a: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							     ------------------------ 											                                           	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							     ------------------------</a:t>
            </a: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                                                                                                         ------------------------</a:t>
            </a: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endParaRPr lang="en-US" sz="2000" dirty="0" smtClean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TAU-Paalai" pitchFamily="34" charset="0"/>
                <a:cs typeface="TAU-Paalai" pitchFamily="34" charset="0"/>
              </a:rPr>
              <a:t>                                                                                                             -----------------------</a:t>
            </a:r>
          </a:p>
          <a:p>
            <a:pPr marL="457200" indent="-457200">
              <a:buAutoNum type="arabicPeriod"/>
            </a:pP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படத்தில்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எத்தனை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விலங்குகள்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 </a:t>
            </a:r>
            <a:r>
              <a:rPr lang="en-US" sz="1800" dirty="0" err="1" smtClean="0">
                <a:latin typeface="TAU-Paalai" pitchFamily="34" charset="0"/>
                <a:cs typeface="TAU-Paalai" pitchFamily="34" charset="0"/>
              </a:rPr>
              <a:t>உள்ளன</a:t>
            </a: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?</a:t>
            </a:r>
          </a:p>
          <a:p>
            <a:pPr marL="457200" indent="-457200">
              <a:buAutoNum type="arabicPeriod"/>
            </a:pP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-------------------------------?		</a:t>
            </a:r>
          </a:p>
          <a:p>
            <a:pPr marL="457200" indent="-457200">
              <a:buAutoNum type="arabicPeriod"/>
            </a:pP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------------------------------- 	 		        ---------------------------                                   </a:t>
            </a:r>
          </a:p>
          <a:p>
            <a:pPr marL="457200" indent="-457200">
              <a:buAutoNum type="arabicPeriod"/>
            </a:pP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-------------------------------?</a:t>
            </a:r>
          </a:p>
          <a:p>
            <a:pPr marL="457200" indent="-457200">
              <a:buAutoNum type="arabicPeriod"/>
            </a:pPr>
            <a:r>
              <a:rPr lang="en-US" sz="1800" dirty="0" smtClean="0">
                <a:latin typeface="TAU-Paalai" pitchFamily="34" charset="0"/>
                <a:cs typeface="TAU-Paalai" pitchFamily="34" charset="0"/>
              </a:rPr>
              <a:t>----------------------------------                                         ---------------------------</a:t>
            </a:r>
          </a:p>
          <a:p>
            <a:pPr>
              <a:buNone/>
            </a:pPr>
            <a:endParaRPr lang="en-US" sz="2000" dirty="0">
              <a:solidFill>
                <a:srgbClr val="0000FF"/>
              </a:solidFill>
              <a:latin typeface="TAU-Paalai" pitchFamily="34" charset="0"/>
              <a:cs typeface="TAU-Paala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3200400" cy="335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038600" y="838200"/>
          <a:ext cx="14478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609600"/>
                <a:gridCol w="457200"/>
              </a:tblGrid>
              <a:tr h="495300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         </a:t>
                      </a:r>
                    </a:p>
                    <a:p>
                      <a:r>
                        <a:rPr lang="en-US" dirty="0" smtClean="0"/>
                        <a:t>        </a:t>
                      </a:r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ம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   ண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  </a:t>
                      </a:r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    </a:t>
                      </a:r>
                    </a:p>
                    <a:p>
                      <a:r>
                        <a:rPr lang="en-US" b="1" baseline="0" dirty="0" smtClean="0">
                          <a:solidFill>
                            <a:srgbClr val="0000FF"/>
                          </a:solidFill>
                        </a:rPr>
                        <a:t>      </a:t>
                      </a:r>
                      <a:r>
                        <a:rPr lang="en-US" b="1" baseline="0" dirty="0" err="1" smtClean="0">
                          <a:solidFill>
                            <a:srgbClr val="0000FF"/>
                          </a:solidFill>
                        </a:rPr>
                        <a:t>ம்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      ன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038600" y="2514600"/>
          <a:ext cx="14478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900"/>
                <a:gridCol w="723900"/>
              </a:tblGrid>
              <a:tr h="457200">
                <a:tc rowSpan="3"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 க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லை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ளை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ழை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114800" y="4648200"/>
          <a:ext cx="1447800" cy="1447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900"/>
                <a:gridCol w="723900"/>
              </a:tblGrid>
              <a:tr h="413657">
                <a:tc rowSpan="3"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0000FF"/>
                          </a:solidFill>
                        </a:rPr>
                        <a:t>  இ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லை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51707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ளை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51707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00FF"/>
                          </a:solidFill>
                        </a:rPr>
                        <a:t>ழை</a:t>
                      </a:r>
                      <a:endParaRPr 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1282</Words>
  <Application>Microsoft Office PowerPoint</Application>
  <PresentationFormat>On-screen Show (4:3)</PresentationFormat>
  <Paragraphs>369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தமிழ்  நான்காம் வகுப்பு, ஐந்தாம் வகுப்பு இரண்டாம் பருவம்</vt:lpstr>
      <vt:lpstr>தமிழ் நான்காம் வகுப்பு – இரண்டாம் பருவம்</vt:lpstr>
      <vt:lpstr>பாடத்தலைப்புகள்</vt:lpstr>
      <vt:lpstr>பாடநூலிலுள்ள செயல்பாடுகள்</vt:lpstr>
      <vt:lpstr>தொடர்ச்சி. . . .</vt:lpstr>
      <vt:lpstr>தொடர்ச்சி….</vt:lpstr>
      <vt:lpstr>மாதிரிச் செயல்பாடுகள்</vt:lpstr>
      <vt:lpstr>Slide 8</vt:lpstr>
      <vt:lpstr>Slide 9</vt:lpstr>
      <vt:lpstr>Slide 10</vt:lpstr>
      <vt:lpstr>Slide 11</vt:lpstr>
      <vt:lpstr>Slide 12</vt:lpstr>
      <vt:lpstr>Slide 13</vt:lpstr>
      <vt:lpstr>கற்றல் விளைவுகள்</vt:lpstr>
      <vt:lpstr>தமிழ் ஐந்தாம் வகுப்பு</vt:lpstr>
      <vt:lpstr>தமிழ் ஐந்தாம் வகுப்பு – இரண்டாம் பருவம்</vt:lpstr>
      <vt:lpstr>பாடநூலிலுள்ள செயல்பாடுகள்</vt:lpstr>
      <vt:lpstr>Slide 18</vt:lpstr>
      <vt:lpstr>Slide 19</vt:lpstr>
      <vt:lpstr>Slide 20</vt:lpstr>
      <vt:lpstr>Slide 21</vt:lpstr>
      <vt:lpstr>அடுக்குத்தொடர், இரட்டைக்கிளவி</vt:lpstr>
      <vt:lpstr>Slide 23</vt:lpstr>
      <vt:lpstr>Slide 24</vt:lpstr>
      <vt:lpstr>Slide 25</vt:lpstr>
      <vt:lpstr>கீழ்க்காணும் உரைப்பகுதிக்குப் பொருந்துமாறு இரட்டைக்கிளவி/ அடுக்குத்தொடர்களைத் தேர்ந்தெடுத்து நிரப்புக.</vt:lpstr>
      <vt:lpstr>Slide 27</vt:lpstr>
      <vt:lpstr>Slide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MALARVIZHI - DIET</dc:creator>
  <cp:lastModifiedBy>DELL</cp:lastModifiedBy>
  <cp:revision>83</cp:revision>
  <dcterms:created xsi:type="dcterms:W3CDTF">2006-08-16T00:00:00Z</dcterms:created>
  <dcterms:modified xsi:type="dcterms:W3CDTF">2019-10-04T07:23:13Z</dcterms:modified>
</cp:coreProperties>
</file>